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9" r:id="rId3"/>
    <p:sldId id="1020" r:id="rId4"/>
    <p:sldId id="1021" r:id="rId5"/>
    <p:sldId id="1024" r:id="rId6"/>
    <p:sldId id="1025" r:id="rId7"/>
    <p:sldId id="1026" r:id="rId8"/>
    <p:sldId id="1027" r:id="rId9"/>
    <p:sldId id="1028" r:id="rId10"/>
    <p:sldId id="1083" r:id="rId11"/>
    <p:sldId id="1035" r:id="rId12"/>
    <p:sldId id="1031" r:id="rId13"/>
    <p:sldId id="1029" r:id="rId14"/>
    <p:sldId id="1037" r:id="rId15"/>
    <p:sldId id="1041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物质的分类及计量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物质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的化学计量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1126575"/>
                  </p:ext>
                </p:extLst>
              </p:nvPr>
            </p:nvGraphicFramePr>
            <p:xfrm>
              <a:off x="334567" y="990844"/>
              <a:ext cx="11521280" cy="30498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01529">
                      <a:extLst>
                        <a:ext uri="{9D8B030D-6E8A-4147-A177-3AD203B41FA5}">
                          <a16:colId xmlns:a16="http://schemas.microsoft.com/office/drawing/2014/main" val="3159277463"/>
                        </a:ext>
                      </a:extLst>
                    </a:gridCol>
                    <a:gridCol w="1939030">
                      <a:extLst>
                        <a:ext uri="{9D8B030D-6E8A-4147-A177-3AD203B41FA5}">
                          <a16:colId xmlns:a16="http://schemas.microsoft.com/office/drawing/2014/main" val="664644391"/>
                        </a:ext>
                      </a:extLst>
                    </a:gridCol>
                    <a:gridCol w="6480721">
                      <a:extLst>
                        <a:ext uri="{9D8B030D-6E8A-4147-A177-3AD203B41FA5}">
                          <a16:colId xmlns:a16="http://schemas.microsoft.com/office/drawing/2014/main" val="550186710"/>
                        </a:ext>
                      </a:extLst>
                    </a:gridCol>
                  </a:tblGrid>
                  <a:tr h="13421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53408593"/>
                      </a:ext>
                    </a:extLst>
                  </a:tr>
                  <a:tr h="15364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6790093"/>
                      </a:ext>
                    </a:extLst>
                  </a:tr>
                  <a:tr h="46090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密度之比等于摩尔质量之比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003" marR="5000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7196188"/>
                      </a:ext>
                    </a:extLst>
                  </a:tr>
                  <a:tr h="5761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同温、同压、同体积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体积相同的气体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其质量与摩尔质量成正比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003" marR="5000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379149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1126575"/>
                  </p:ext>
                </p:extLst>
              </p:nvPr>
            </p:nvGraphicFramePr>
            <p:xfrm>
              <a:off x="334567" y="990844"/>
              <a:ext cx="11521280" cy="298043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01529">
                      <a:extLst>
                        <a:ext uri="{9D8B030D-6E8A-4147-A177-3AD203B41FA5}">
                          <a16:colId xmlns:a16="http://schemas.microsoft.com/office/drawing/2014/main" val="3159277463"/>
                        </a:ext>
                      </a:extLst>
                    </a:gridCol>
                    <a:gridCol w="1939030">
                      <a:extLst>
                        <a:ext uri="{9D8B030D-6E8A-4147-A177-3AD203B41FA5}">
                          <a16:colId xmlns:a16="http://schemas.microsoft.com/office/drawing/2014/main" val="664644391"/>
                        </a:ext>
                      </a:extLst>
                    </a:gridCol>
                    <a:gridCol w="6480721">
                      <a:extLst>
                        <a:ext uri="{9D8B030D-6E8A-4147-A177-3AD203B41FA5}">
                          <a16:colId xmlns:a16="http://schemas.microsoft.com/office/drawing/2014/main" val="550186710"/>
                        </a:ext>
                      </a:extLst>
                    </a:gridCol>
                  </a:tblGrid>
                  <a:tr h="479235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53408593"/>
                      </a:ext>
                    </a:extLst>
                  </a:tr>
                  <a:tr h="548640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6790093"/>
                      </a:ext>
                    </a:extLst>
                  </a:tr>
                  <a:tr h="8552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0377" t="-120567" r="-335220" b="-1390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密度之比等于摩尔质量之比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003" marR="5000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7196188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同温、同压、同体积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0377" t="-172778" r="-335220" b="-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体积相同的气体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其质量与摩尔质量成正比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0003" marR="5000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379149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110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山东济南商河县第一中学月考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三个密闭容器中分别充入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三种气体，以下各种情况下排序正确的是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当它们的温度和压强均相同时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三种气体的密度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当它们的温度和密度都相同时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三种气体的压强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当它们的质量、温度和压强均相同时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三种气体的体积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当它们的压强、体积和温度均相同时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三种气体的质量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24典例1.EPS" descr="id:21474897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36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273827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6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的摩尔质量是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氮气的摩尔质量是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氧气的摩尔质量是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当它们的温度和压强相同时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气体的密度与摩尔质量成正比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根据摩尔质量知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三种气体的密度大小顺序是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当它们的温度和密度相同时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气体的压强与摩尔质量成反比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所以三种气体的压强大小顺序是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当它们的质量、温度和压强均相同时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气体的体积与摩尔质量成反比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所以这三种气体体积大小顺序是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当它们的压强、体积和温度均相同时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气体的质量与摩尔质量成正比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所以三种气体的质量大小顺序是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746120"/>
            <a:ext cx="11503266" cy="28268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47162"/>
                <a:ext cx="11485848" cy="254787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阿伏加德罗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定律的推论可根据公式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进行推导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为压强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为体积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为物质的量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为常数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为热力学温度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。该公式可衍变为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ρRT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。只要题中有两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或三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就可推导出另外物理量的关系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47162"/>
                <a:ext cx="11485848" cy="2547877"/>
              </a:xfrm>
              <a:blipFill>
                <a:blip r:embed="rId3"/>
                <a:stretch>
                  <a:fillRect l="-796" r="-849" b="-3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顿有所悟.EPS" descr="id:21474896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436" y="1010392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山东百师联考月考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常温下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气体摩尔体积一定大于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同温、同压下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的密度之比为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同温、同压下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相同体积的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所含的原子个数之比为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某种气态碳氢化合物在标准状况下的密度约为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1.875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则该化合物可能是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3" name="24典例2.EPS" descr="id:21474897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1994" y="915707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517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341932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6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摩尔体积受温度和压强影响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升高温度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气体摩尔体积增大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增大压强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气体摩尔体积减小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气体摩尔体积为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所以常温下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气体摩尔体积不一定大于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同温、同压下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气体的密度之比等于其摩尔质量之比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的密度之比为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同温、同压下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气体的体积之比等于其物质的量之比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所以二者的原子个数之比为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该气体摩尔质量为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1.875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则不可能是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2875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623" y="3754204"/>
            <a:ext cx="1296144" cy="4191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的量</a:t>
            </a: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四化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专有化：物质的量是一个专有名词，在表述时不可增减，不能说成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物质的数量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微观化：物质的量的单位是摩尔，只能用于表示分子、原子、离子、质子、中子、电子等微观粒子的多少，不能表示宏观物质的数量。如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苹果、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铁元素等说法都是错误的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6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96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7964" y="1575395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具体化：在使用物质的量表示物质时，必须具体指明粒子的种类。如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氢分子，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氢原子，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氢离子。而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氢的表述是错误的，因为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是元素名称，不是微观粒子名称。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集体化：微粒个数的数值只能是正整数，而物质的量表示的是很多个微粒的集合体，其数值可以是整数，也可以是小数。如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448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摩尔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质量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摩尔质量的计算方法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，该公式表示的是单位物质的量的物质所具有的质量。不能认为摩尔质量与质量成正比，与其物质的量成反比。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个粒子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个粒子的质量。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，摩尔质量在数值上等于其相对原子质量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4483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6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15707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有关概念的注意事项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指向性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粒子的具体化；恒久性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质量、摩尔质量不随微粒的变化而变化；一致性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物理单位与指代物质及概念要一致。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物质的摩尔质量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物质的质量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以及物质的相对分子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质量是不同的。如水的摩尔质量为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的相对分子质量为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，三者单位不同，分别是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2514553"/>
            <a:ext cx="4104456" cy="419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984370"/>
            <a:ext cx="720080" cy="4191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摩尔体积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气体摩尔体积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的正确理解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状态：气体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单一气体或混合气体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条件：标准状况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定量：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数值：约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22.4 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，非精确值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896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0315" y="915707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79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根据标准状况下气体摩尔体积进行的有关计算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气体的物质的量：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气体的摩尔质量：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22.4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的单位是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气体的分子数：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气体的质量：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7939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zz06.jpg" descr="id:21474897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86531" y="1484784"/>
            <a:ext cx="643449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定律的理解与应用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阿伏加德罗定律的适用条件不仅仅是标准状况，也可以是其他任何条件，只要物质的存在状态是气态即可。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同温、同压、同体积和同分子数，共同存在，相互制约，只要三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成立，第四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必定成立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6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0689" y="747286"/>
            <a:ext cx="6249035" cy="539750"/>
          </a:xfrm>
          <a:prstGeom prst="rect">
            <a:avLst/>
          </a:prstGeom>
        </p:spPr>
      </p:pic>
      <p:pic>
        <p:nvPicPr>
          <p:cNvPr id="8" name="要点.EPS" descr="id:21474898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6673" y="1563324"/>
            <a:ext cx="8445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阿伏加德罗定律的推论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073191"/>
                  </p:ext>
                </p:extLst>
              </p:nvPr>
            </p:nvGraphicFramePr>
            <p:xfrm>
              <a:off x="343710" y="1403129"/>
              <a:ext cx="11502992" cy="469016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96606">
                      <a:extLst>
                        <a:ext uri="{9D8B030D-6E8A-4147-A177-3AD203B41FA5}">
                          <a16:colId xmlns:a16="http://schemas.microsoft.com/office/drawing/2014/main" val="1504671882"/>
                        </a:ext>
                      </a:extLst>
                    </a:gridCol>
                    <a:gridCol w="2654890">
                      <a:extLst>
                        <a:ext uri="{9D8B030D-6E8A-4147-A177-3AD203B41FA5}">
                          <a16:colId xmlns:a16="http://schemas.microsoft.com/office/drawing/2014/main" val="495192586"/>
                        </a:ext>
                      </a:extLst>
                    </a:gridCol>
                    <a:gridCol w="5751496">
                      <a:extLst>
                        <a:ext uri="{9D8B030D-6E8A-4147-A177-3AD203B41FA5}">
                          <a16:colId xmlns:a16="http://schemas.microsoft.com/office/drawing/2014/main" val="1357606786"/>
                        </a:ext>
                      </a:extLst>
                    </a:gridCol>
                  </a:tblGrid>
                  <a:tr h="556071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1108667"/>
                      </a:ext>
                    </a:extLst>
                  </a:tr>
                  <a:tr h="55607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98522645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体积之比等于物质的量之比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等于分子数之比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20260194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同温、同体积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同温、同体积下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压强之比等于物质的量之比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等于分子数之比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3604870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同温、同物质的量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同温、同物质的量下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压强之比等于体积的反比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00278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073191"/>
                  </p:ext>
                </p:extLst>
              </p:nvPr>
            </p:nvGraphicFramePr>
            <p:xfrm>
              <a:off x="343710" y="1403129"/>
              <a:ext cx="11502992" cy="469016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96606">
                      <a:extLst>
                        <a:ext uri="{9D8B030D-6E8A-4147-A177-3AD203B41FA5}">
                          <a16:colId xmlns:a16="http://schemas.microsoft.com/office/drawing/2014/main" val="1504671882"/>
                        </a:ext>
                      </a:extLst>
                    </a:gridCol>
                    <a:gridCol w="2654890">
                      <a:extLst>
                        <a:ext uri="{9D8B030D-6E8A-4147-A177-3AD203B41FA5}">
                          <a16:colId xmlns:a16="http://schemas.microsoft.com/office/drawing/2014/main" val="495192586"/>
                        </a:ext>
                      </a:extLst>
                    </a:gridCol>
                    <a:gridCol w="5751496">
                      <a:extLst>
                        <a:ext uri="{9D8B030D-6E8A-4147-A177-3AD203B41FA5}">
                          <a16:colId xmlns:a16="http://schemas.microsoft.com/office/drawing/2014/main" val="1357606786"/>
                        </a:ext>
                      </a:extLst>
                    </a:gridCol>
                  </a:tblGrid>
                  <a:tr h="556071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1108667"/>
                      </a:ext>
                    </a:extLst>
                  </a:tr>
                  <a:tr h="55607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98522645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743" t="-94359" r="-216972" b="-20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体积之比等于物质的量之比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等于分子数之比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20260194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同温、同体积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743" t="-193367" r="-216972" b="-1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同温、同体积下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压强之比等于物质的量之比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等于分子数之比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3604870"/>
                      </a:ext>
                    </a:extLst>
                  </a:tr>
                  <a:tr h="1192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同温、同物质的量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743" t="-293367" r="-216972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同温、同物质的量下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压强之比等于体积的反比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4377" marR="3437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002787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535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1176</Words>
  <Application>Microsoft Office PowerPoint</Application>
  <PresentationFormat>自定义</PresentationFormat>
  <Paragraphs>72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376</cp:revision>
  <dcterms:created xsi:type="dcterms:W3CDTF">2020-11-06T05:24:00Z</dcterms:created>
  <dcterms:modified xsi:type="dcterms:W3CDTF">2025-06-18T15:06:40Z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